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5"/>
    <p:sldMasterId id="2147483671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</p:sldIdLst>
  <p:sldSz cy="5143500" cx="9144000"/>
  <p:notesSz cx="6858000" cy="9144000"/>
  <p:embeddedFontLst>
    <p:embeddedFont>
      <p:font typeface="Raleway"/>
      <p:regular r:id="rId53"/>
      <p:bold r:id="rId54"/>
      <p:italic r:id="rId55"/>
      <p:boldItalic r:id="rId56"/>
    </p:embeddedFont>
    <p:embeddedFont>
      <p:font typeface="Inter"/>
      <p:regular r:id="rId57"/>
      <p:bold r:id="rId5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F551343-6ABB-4821-8BDE-C47244952774}">
  <a:tblStyle styleId="{2F551343-6ABB-4821-8BDE-C4724495277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E1F92978-40E3-447C-BCA3-F1655439BA45}" styleName="Table_1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6EFF0"/>
          </a:solidFill>
        </a:fill>
      </a:tcStyle>
    </a:wholeTbl>
    <a:band1H>
      <a:tcTxStyle b="off" i="off"/>
      <a:tcStyle>
        <a:fill>
          <a:solidFill>
            <a:srgbClr val="CADDE1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ADDE1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5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5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5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5"/>
          </a:solidFill>
        </a:fill>
      </a:tcStyle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9" Type="http://schemas.openxmlformats.org/officeDocument/2006/relationships/slide" Target="slides/slide42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slide" Target="slides/slide44.xml"/><Relationship Id="rId50" Type="http://schemas.openxmlformats.org/officeDocument/2006/relationships/slide" Target="slides/slide43.xml"/><Relationship Id="rId53" Type="http://schemas.openxmlformats.org/officeDocument/2006/relationships/font" Target="fonts/Raleway-regular.fntdata"/><Relationship Id="rId52" Type="http://schemas.openxmlformats.org/officeDocument/2006/relationships/slide" Target="slides/slide45.xml"/><Relationship Id="rId11" Type="http://schemas.openxmlformats.org/officeDocument/2006/relationships/slide" Target="slides/slide4.xml"/><Relationship Id="rId55" Type="http://schemas.openxmlformats.org/officeDocument/2006/relationships/font" Target="fonts/Raleway-italic.fntdata"/><Relationship Id="rId10" Type="http://schemas.openxmlformats.org/officeDocument/2006/relationships/slide" Target="slides/slide3.xml"/><Relationship Id="rId54" Type="http://schemas.openxmlformats.org/officeDocument/2006/relationships/font" Target="fonts/Raleway-bold.fntdata"/><Relationship Id="rId13" Type="http://schemas.openxmlformats.org/officeDocument/2006/relationships/slide" Target="slides/slide6.xml"/><Relationship Id="rId57" Type="http://schemas.openxmlformats.org/officeDocument/2006/relationships/font" Target="fonts/Inter-regular.fntdata"/><Relationship Id="rId12" Type="http://schemas.openxmlformats.org/officeDocument/2006/relationships/slide" Target="slides/slide5.xml"/><Relationship Id="rId56" Type="http://schemas.openxmlformats.org/officeDocument/2006/relationships/font" Target="fonts/Raleway-boldItalic.fntdata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58" Type="http://schemas.openxmlformats.org/officeDocument/2006/relationships/font" Target="fonts/Inter-bold.fntdata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934bf09690_2_4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7" name="Google Shape;97;g934bf09690_2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12-03 12-21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12-23 12-36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12-36 12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960729facb_1_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1" name="Google Shape;181;g960729facb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934bf09690_2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2" name="Google Shape;192;g934bf09690_2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934bf09690_0_117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8" name="Google Shape;198;g934bf09690_0_1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934bf09690_2_1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6" name="Google Shape;206;g934bf09690_2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960729facb_0_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5" name="Google Shape;215;g960729facb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934bf09690_2_1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3" name="Google Shape;223;g934bf09690_2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934bf09690_2_1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1" name="Google Shape;231;g934bf09690_2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934bf09690_2_14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9" name="Google Shape;239;g934bf09690_2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934bf09690_2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7" name="Google Shape;247;g934bf09690_2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934bf09690_2_15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2" name="Google Shape;252;g934bf09690_2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934bf09690_2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5" name="Google Shape;105;g934bf09690_2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934bf09690_2_16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0" name="Google Shape;260;g934bf09690_2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934bf09690_2_17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8" name="Google Shape;268;g934bf09690_2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934bf09690_2_17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6" name="Google Shape;276;g934bf09690_2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934bf09690_2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4" name="Google Shape;284;g934bf09690_2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934bf09690_2_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0" name="Google Shape;290;g934bf09690_2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934bf09690_2_19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6" name="Google Shape;296;g934bf09690_2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934bf09690_2_2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7" name="Google Shape;307;g934bf09690_2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934bf09690_2_2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6" name="Google Shape;316;g934bf09690_2_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934bf09690_0_10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934bf09690_0_10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934bf09690_0_10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934bf09690_0_10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934bf09690_2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3" name="Google Shape;113;g934bf09690_2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934bf09690_2_2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8" name="Google Shape;338;g934bf09690_2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934bf09690_0_10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934bf09690_0_10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934bf09690_0_10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934bf09690_0_10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934bf09690_0_10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934bf09690_0_10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934bf09690_0_10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934bf09690_0_10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934bf09690_0_10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934bf09690_0_10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934bf09690_0_1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934bf09690_0_1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934bf09690_0_1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934bf09690_0_1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934bf09690_0_1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934bf09690_0_1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934bf09690_0_1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934bf09690_0_1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934bf09690_0_1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2" name="Google Shape;122;g934bf09690_0_1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934bf09690_2_2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5" name="Google Shape;425;g934bf09690_2_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934bf09690_2_2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1" name="Google Shape;431;g934bf09690_2_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934bf09690_2_24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0" name="Google Shape;440;g934bf09690_2_2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960729facb_0_3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8" name="Google Shape;448;g960729facb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960729facb_0_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8" name="Google Shape;458;g960729facb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960729facb_0_5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7" name="Google Shape;467;g960729facb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934bf09690_2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2" name="Google Shape;132;g934bf09690_2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934bf09690_2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1" name="Google Shape;141;g934bf09690_2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934bf09690_2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9" name="Google Shape;149;g934bf09690_2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934bf09690_2_8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5" name="Google Shape;155;g934bf09690_2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934bf09690_2_9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2" name="Google Shape;172;g934bf09690_2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6" name="Google Shape;56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0" name="Google Shape;60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1" name="Google Shape;6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4" name="Google Shape;64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7" name="Google Shape;67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8" name="Google Shape;68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9" name="Google Shape;69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2" name="Google Shape;72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5" name="Google Shape;75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6" name="Google Shape;76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79" name="Google Shape;79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2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3" name="Google Shape;83;p2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4" name="Google Shape;84;p2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5" name="Google Shape;85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88" name="Google Shape;88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1" name="Google Shape;91;p2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" name="Google Shape;92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Relationship Id="rId4" Type="http://schemas.openxmlformats.org/officeDocument/2006/relationships/image" Target="../media/image1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Relationship Id="rId4" Type="http://schemas.openxmlformats.org/officeDocument/2006/relationships/image" Target="../media/image14.png"/><Relationship Id="rId5" Type="http://schemas.openxmlformats.org/officeDocument/2006/relationships/image" Target="../media/image2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Relationship Id="rId4" Type="http://schemas.openxmlformats.org/officeDocument/2006/relationships/image" Target="../media/image1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png"/><Relationship Id="rId4" Type="http://schemas.openxmlformats.org/officeDocument/2006/relationships/image" Target="../media/image2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png"/><Relationship Id="rId4" Type="http://schemas.openxmlformats.org/officeDocument/2006/relationships/image" Target="../media/image1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.png"/><Relationship Id="rId4" Type="http://schemas.openxmlformats.org/officeDocument/2006/relationships/image" Target="../media/image3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.png"/><Relationship Id="rId4" Type="http://schemas.openxmlformats.org/officeDocument/2006/relationships/image" Target="../media/image2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Relationship Id="rId4" Type="http://schemas.openxmlformats.org/officeDocument/2006/relationships/image" Target="../media/image1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6.png"/><Relationship Id="rId4" Type="http://schemas.openxmlformats.org/officeDocument/2006/relationships/image" Target="../media/image2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6.png"/><Relationship Id="rId4" Type="http://schemas.openxmlformats.org/officeDocument/2006/relationships/image" Target="../media/image2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6.png"/><Relationship Id="rId4" Type="http://schemas.openxmlformats.org/officeDocument/2006/relationships/image" Target="../media/image1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6.png"/><Relationship Id="rId4" Type="http://schemas.openxmlformats.org/officeDocument/2006/relationships/image" Target="../media/image13.png"/><Relationship Id="rId5" Type="http://schemas.openxmlformats.org/officeDocument/2006/relationships/image" Target="../media/image1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6.png"/><Relationship Id="rId4" Type="http://schemas.openxmlformats.org/officeDocument/2006/relationships/image" Target="../media/image26.jpg"/><Relationship Id="rId5" Type="http://schemas.openxmlformats.org/officeDocument/2006/relationships/hyperlink" Target="http://www.futurespace.com.au/thought-leadership/how-much-space-will-you-need-in-the-future" TargetMode="Externa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3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5.png"/><Relationship Id="rId4" Type="http://schemas.openxmlformats.org/officeDocument/2006/relationships/image" Target="../media/image27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7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7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9.png"/><Relationship Id="rId4" Type="http://schemas.openxmlformats.org/officeDocument/2006/relationships/image" Target="../media/image44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1.png"/><Relationship Id="rId4" Type="http://schemas.openxmlformats.org/officeDocument/2006/relationships/image" Target="../media/image30.png"/><Relationship Id="rId5" Type="http://schemas.openxmlformats.org/officeDocument/2006/relationships/image" Target="../media/image36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3.jpg"/><Relationship Id="rId5" Type="http://schemas.openxmlformats.org/officeDocument/2006/relationships/hyperlink" Target="https://solarmagazine.com/decentralising-solar-with-blockchain-improve-competitiveness-of-solar/" TargetMode="Externa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6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6.png"/><Relationship Id="rId4" Type="http://schemas.openxmlformats.org/officeDocument/2006/relationships/image" Target="../media/image32.png"/><Relationship Id="rId5" Type="http://schemas.openxmlformats.org/officeDocument/2006/relationships/image" Target="../media/image34.png"/><Relationship Id="rId6" Type="http://schemas.openxmlformats.org/officeDocument/2006/relationships/image" Target="../media/image33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6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6.png"/><Relationship Id="rId4" Type="http://schemas.openxmlformats.org/officeDocument/2006/relationships/image" Target="../media/image41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6.png"/><Relationship Id="rId4" Type="http://schemas.openxmlformats.org/officeDocument/2006/relationships/image" Target="../media/image4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5" Type="http://schemas.openxmlformats.org/officeDocument/2006/relationships/image" Target="../media/image8.png"/><Relationship Id="rId6" Type="http://schemas.openxmlformats.org/officeDocument/2006/relationships/image" Target="../media/image9.jpg"/><Relationship Id="rId7" Type="http://schemas.openxmlformats.org/officeDocument/2006/relationships/image" Target="../media/image11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FDAD2"/>
        </a:solid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5"/>
          <p:cNvSpPr txBox="1"/>
          <p:nvPr>
            <p:ph type="ctrTitle"/>
          </p:nvPr>
        </p:nvSpPr>
        <p:spPr>
          <a:xfrm>
            <a:off x="1332900" y="1787530"/>
            <a:ext cx="6478200" cy="61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</a:pPr>
            <a:r>
              <a:rPr lang="en" sz="4000">
                <a:solidFill>
                  <a:srgbClr val="0E3449"/>
                </a:solidFill>
                <a:latin typeface="Inter"/>
                <a:ea typeface="Inter"/>
                <a:cs typeface="Inter"/>
                <a:sym typeface="Inter"/>
              </a:rPr>
              <a:t>Data Science Bootcamp</a:t>
            </a:r>
            <a:endParaRPr sz="4000">
              <a:solidFill>
                <a:srgbClr val="0E344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0" name="Google Shape;100;p25"/>
          <p:cNvSpPr txBox="1"/>
          <p:nvPr>
            <p:ph type="ctrTitle"/>
          </p:nvPr>
        </p:nvSpPr>
        <p:spPr>
          <a:xfrm>
            <a:off x="1140864" y="3849469"/>
            <a:ext cx="5315100" cy="53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i="1" lang="en" sz="2500">
                <a:solidFill>
                  <a:srgbClr val="0E3449"/>
                </a:solidFill>
                <a:latin typeface="Inter"/>
                <a:ea typeface="Inter"/>
                <a:cs typeface="Inter"/>
                <a:sym typeface="Inter"/>
              </a:rPr>
              <a:t>Baigal &amp; Flaude</a:t>
            </a:r>
            <a:endParaRPr i="1" sz="2500">
              <a:solidFill>
                <a:srgbClr val="0E344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01" name="Google Shape;101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5475" y="567900"/>
            <a:ext cx="721025" cy="75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37159" y="3006624"/>
            <a:ext cx="4406841" cy="2136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4"/>
          <p:cNvSpPr txBox="1"/>
          <p:nvPr>
            <p:ph idx="4294967295" type="ctrTitle"/>
          </p:nvPr>
        </p:nvSpPr>
        <p:spPr>
          <a:xfrm>
            <a:off x="1192664" y="403309"/>
            <a:ext cx="6249000" cy="5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" sz="2500">
                <a:solidFill>
                  <a:srgbClr val="0E3449"/>
                </a:solidFill>
                <a:latin typeface="Inter"/>
                <a:ea typeface="Inter"/>
                <a:cs typeface="Inter"/>
                <a:sym typeface="Inter"/>
              </a:rPr>
              <a:t>Data overview</a:t>
            </a:r>
            <a:endParaRPr b="0" i="0" sz="2500" u="none" cap="none" strike="noStrike">
              <a:solidFill>
                <a:srgbClr val="0E344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84" name="Google Shape;184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34"/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86" name="Google Shape;186;p34"/>
          <p:cNvGraphicFramePr/>
          <p:nvPr/>
        </p:nvGraphicFramePr>
        <p:xfrm>
          <a:off x="333100" y="11704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{2F551343-6ABB-4821-8BDE-C47244952774}</a:tableStyleId>
              </a:tblPr>
              <a:tblGrid>
                <a:gridCol w="1340225"/>
                <a:gridCol w="2692475"/>
              </a:tblGrid>
              <a:tr h="385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Location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Australia, East coast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5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Date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2010-2013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5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Number of observations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300 household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5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Repeat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Every 30 mins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187" name="Google Shape;187;p34"/>
          <p:cNvGraphicFramePr/>
          <p:nvPr/>
        </p:nvGraphicFramePr>
        <p:xfrm>
          <a:off x="5015575" y="11704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{2F551343-6ABB-4821-8BDE-C47244952774}</a:tableStyleId>
              </a:tblPr>
              <a:tblGrid>
                <a:gridCol w="1206325"/>
                <a:gridCol w="2380700"/>
              </a:tblGrid>
              <a:tr h="385625"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Data for energy consumption +</a:t>
                      </a:r>
                      <a:endParaRPr/>
                    </a:p>
                  </a:txBody>
                  <a:tcPr marT="91425" marB="91425" marR="91425" marL="91425"/>
                </a:tc>
                <a:tc hMerge="1"/>
              </a:tr>
              <a:tr h="385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Features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Temperature,</a:t>
                      </a:r>
                      <a:r>
                        <a:rPr lang="en">
                          <a:solidFill>
                            <a:schemeClr val="dk1"/>
                          </a:solidFill>
                        </a:rPr>
                        <a:t>, UV Index, Cloud Cover, </a:t>
                      </a:r>
                      <a:r>
                        <a:rPr lang="en"/>
                        <a:t>Rain chance, Snow chance, Dew point, Pressure, Wind speed, Wind Gust, Wind Bearing, Visibility 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5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Humidity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5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UV Index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88" name="Google Shape;188;p34"/>
          <p:cNvSpPr txBox="1"/>
          <p:nvPr>
            <p:ph idx="1" type="body"/>
          </p:nvPr>
        </p:nvSpPr>
        <p:spPr>
          <a:xfrm>
            <a:off x="964075" y="3321875"/>
            <a:ext cx="23217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100"/>
              <a:t>Data for energy consumption</a:t>
            </a:r>
            <a:endParaRPr sz="1100"/>
          </a:p>
        </p:txBody>
      </p:sp>
      <p:sp>
        <p:nvSpPr>
          <p:cNvPr id="189" name="Google Shape;189;p34"/>
          <p:cNvSpPr txBox="1"/>
          <p:nvPr>
            <p:ph idx="1" type="body"/>
          </p:nvPr>
        </p:nvSpPr>
        <p:spPr>
          <a:xfrm>
            <a:off x="5454138" y="4247800"/>
            <a:ext cx="23217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100"/>
              <a:t>Data for energy generation</a:t>
            </a:r>
            <a:endParaRPr sz="11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5955"/>
              </a:buClr>
              <a:buSzPts val="2400"/>
              <a:buFont typeface="Inter"/>
              <a:buChar char="●"/>
            </a:pPr>
            <a:r>
              <a:rPr lang="en" sz="2400">
                <a:solidFill>
                  <a:srgbClr val="015955"/>
                </a:solidFill>
                <a:latin typeface="Inter"/>
                <a:ea typeface="Inter"/>
                <a:cs typeface="Inter"/>
                <a:sym typeface="Inter"/>
              </a:rPr>
              <a:t>EDA</a:t>
            </a:r>
            <a:endParaRPr sz="2400">
              <a:solidFill>
                <a:srgbClr val="015955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95" name="Google Shape;195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6"/>
          <p:cNvSpPr txBox="1"/>
          <p:nvPr>
            <p:ph idx="4294967295" type="ctrTitle"/>
          </p:nvPr>
        </p:nvSpPr>
        <p:spPr>
          <a:xfrm>
            <a:off x="1192676" y="403300"/>
            <a:ext cx="6716100" cy="5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en" sz="2500" u="none" cap="none" strike="noStrike">
                <a:solidFill>
                  <a:srgbClr val="0E3449"/>
                </a:solidFill>
                <a:latin typeface="Inter"/>
                <a:ea typeface="Inter"/>
                <a:cs typeface="Inter"/>
                <a:sym typeface="Inter"/>
              </a:rPr>
              <a:t>Average High and Low Temperature</a:t>
            </a:r>
            <a:endParaRPr b="0" i="0" sz="2500" u="none" cap="none" strike="noStrike">
              <a:solidFill>
                <a:srgbClr val="0E344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201" name="Google Shape;201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36"/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3" name="Google Shape;203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21385" y="970663"/>
            <a:ext cx="5679062" cy="365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7"/>
          <p:cNvSpPr txBox="1"/>
          <p:nvPr>
            <p:ph idx="4294967295" type="ctrTitle"/>
          </p:nvPr>
        </p:nvSpPr>
        <p:spPr>
          <a:xfrm>
            <a:off x="1192664" y="403309"/>
            <a:ext cx="6249000" cy="5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en" sz="2500" u="none" cap="none" strike="noStrike">
                <a:solidFill>
                  <a:srgbClr val="0E3449"/>
                </a:solidFill>
                <a:latin typeface="Inter"/>
                <a:ea typeface="Inter"/>
                <a:cs typeface="Inter"/>
                <a:sym typeface="Inter"/>
              </a:rPr>
              <a:t>Energy consumption by month, by week</a:t>
            </a:r>
            <a:endParaRPr b="0" i="0" sz="2500" u="none" cap="none" strike="noStrike">
              <a:solidFill>
                <a:srgbClr val="0E344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209" name="Google Shape;209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37"/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1" name="Google Shape;211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75135" y="1088809"/>
            <a:ext cx="3093912" cy="36508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3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265597" y="1146809"/>
            <a:ext cx="3089152" cy="36508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8"/>
          <p:cNvSpPr txBox="1"/>
          <p:nvPr>
            <p:ph idx="4294967295" type="ctrTitle"/>
          </p:nvPr>
        </p:nvSpPr>
        <p:spPr>
          <a:xfrm>
            <a:off x="1192676" y="403300"/>
            <a:ext cx="6716100" cy="5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en" sz="2500" u="none" cap="none" strike="noStrike">
                <a:solidFill>
                  <a:srgbClr val="0E3449"/>
                </a:solidFill>
                <a:latin typeface="Inter"/>
                <a:ea typeface="Inter"/>
                <a:cs typeface="Inter"/>
                <a:sym typeface="Inter"/>
              </a:rPr>
              <a:t>Energy consumption by week and weekend</a:t>
            </a:r>
            <a:endParaRPr b="0" i="0" sz="2500" u="none" cap="none" strike="noStrike">
              <a:solidFill>
                <a:srgbClr val="0E344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218" name="Google Shape;218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38"/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0" name="Google Shape;220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96550" y="1088800"/>
            <a:ext cx="5679062" cy="365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9"/>
          <p:cNvSpPr txBox="1"/>
          <p:nvPr>
            <p:ph idx="4294967295" type="ctrTitle"/>
          </p:nvPr>
        </p:nvSpPr>
        <p:spPr>
          <a:xfrm>
            <a:off x="1192676" y="403300"/>
            <a:ext cx="6716100" cy="5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en" sz="2500" u="none" cap="none" strike="noStrike">
                <a:solidFill>
                  <a:srgbClr val="0E3449"/>
                </a:solidFill>
                <a:latin typeface="Inter"/>
                <a:ea typeface="Inter"/>
                <a:cs typeface="Inter"/>
                <a:sym typeface="Inter"/>
              </a:rPr>
              <a:t>Daily energy generation and consumption</a:t>
            </a:r>
            <a:endParaRPr b="0" i="0" sz="2500" u="none" cap="none" strike="noStrike">
              <a:solidFill>
                <a:srgbClr val="0E344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226" name="Google Shape;226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39"/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8" name="Google Shape;228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13500" y="1088800"/>
            <a:ext cx="6167058" cy="365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0"/>
          <p:cNvSpPr txBox="1"/>
          <p:nvPr>
            <p:ph idx="4294967295" type="ctrTitle"/>
          </p:nvPr>
        </p:nvSpPr>
        <p:spPr>
          <a:xfrm>
            <a:off x="1192676" y="403300"/>
            <a:ext cx="6716100" cy="5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en" sz="2500" u="none" cap="none" strike="noStrike">
                <a:solidFill>
                  <a:srgbClr val="0E3449"/>
                </a:solidFill>
                <a:latin typeface="Inter"/>
                <a:ea typeface="Inter"/>
                <a:cs typeface="Inter"/>
                <a:sym typeface="Inter"/>
              </a:rPr>
              <a:t>Energy generation and consumption hourly</a:t>
            </a:r>
            <a:endParaRPr b="0" i="0" sz="2500" u="none" cap="none" strike="noStrike">
              <a:solidFill>
                <a:srgbClr val="0E344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234" name="Google Shape;234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40"/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6" name="Google Shape;236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22685" y="1088800"/>
            <a:ext cx="6370125" cy="365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1"/>
          <p:cNvSpPr txBox="1"/>
          <p:nvPr>
            <p:ph idx="4294967295" type="ctrTitle"/>
          </p:nvPr>
        </p:nvSpPr>
        <p:spPr>
          <a:xfrm>
            <a:off x="1192676" y="403300"/>
            <a:ext cx="6716100" cy="5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en" sz="2500" u="none" cap="none" strike="noStrike">
                <a:solidFill>
                  <a:srgbClr val="0E3449"/>
                </a:solidFill>
                <a:latin typeface="Inter"/>
                <a:ea typeface="Inter"/>
                <a:cs typeface="Inter"/>
                <a:sym typeface="Inter"/>
              </a:rPr>
              <a:t>Hottest vs Coldest month consumption</a:t>
            </a:r>
            <a:endParaRPr b="0" i="0" sz="2500" u="none" cap="none" strike="noStrike">
              <a:solidFill>
                <a:srgbClr val="0E344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242" name="Google Shape;242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41"/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4" name="Google Shape;244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32324" y="860200"/>
            <a:ext cx="6307210" cy="4054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4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Energy generation and features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43"/>
          <p:cNvSpPr txBox="1"/>
          <p:nvPr>
            <p:ph idx="4294967295" type="ctrTitle"/>
          </p:nvPr>
        </p:nvSpPr>
        <p:spPr>
          <a:xfrm>
            <a:off x="1192676" y="403300"/>
            <a:ext cx="6716100" cy="5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en" sz="2500" u="none" cap="none" strike="noStrike">
                <a:solidFill>
                  <a:srgbClr val="0E3449"/>
                </a:solidFill>
                <a:latin typeface="Inter"/>
                <a:ea typeface="Inter"/>
                <a:cs typeface="Inter"/>
                <a:sym typeface="Inter"/>
              </a:rPr>
              <a:t>Energy generation vs UV Index</a:t>
            </a:r>
            <a:endParaRPr b="0" i="0" sz="2500" u="none" cap="none" strike="noStrike">
              <a:solidFill>
                <a:srgbClr val="0E344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255" name="Google Shape;255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43"/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14300" y="936400"/>
            <a:ext cx="6021626" cy="387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8F4FF"/>
        </a:solid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6"/>
          <p:cNvSpPr txBox="1"/>
          <p:nvPr>
            <p:ph idx="4294967295" type="ctrTitle"/>
          </p:nvPr>
        </p:nvSpPr>
        <p:spPr>
          <a:xfrm>
            <a:off x="1458347" y="1170675"/>
            <a:ext cx="5315100" cy="13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</a:pPr>
            <a:r>
              <a:rPr b="1" i="0" lang="en" sz="3200" u="none" cap="none" strike="noStrike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Prédire la production &amp;  la consommation d’énergie</a:t>
            </a:r>
            <a:endParaRPr b="1" i="0" sz="4500" u="none" cap="none" strike="noStrike">
              <a:solidFill>
                <a:srgbClr val="0E344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08" name="Google Shape;108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6"/>
          <p:cNvSpPr txBox="1"/>
          <p:nvPr/>
        </p:nvSpPr>
        <p:spPr>
          <a:xfrm>
            <a:off x="6461050" y="2217025"/>
            <a:ext cx="2622300" cy="285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0" name="Google Shape;110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70175" y="2470400"/>
            <a:ext cx="3873824" cy="2673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4"/>
          <p:cNvSpPr txBox="1"/>
          <p:nvPr>
            <p:ph idx="4294967295" type="ctrTitle"/>
          </p:nvPr>
        </p:nvSpPr>
        <p:spPr>
          <a:xfrm>
            <a:off x="1192676" y="403300"/>
            <a:ext cx="6716100" cy="5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en" sz="2500" u="none" cap="none" strike="noStrike">
                <a:solidFill>
                  <a:srgbClr val="0E3449"/>
                </a:solidFill>
                <a:latin typeface="Inter"/>
                <a:ea typeface="Inter"/>
                <a:cs typeface="Inter"/>
                <a:sym typeface="Inter"/>
              </a:rPr>
              <a:t>Energy generation vs Humidity</a:t>
            </a:r>
            <a:endParaRPr b="0" i="0" sz="2500" u="none" cap="none" strike="noStrike">
              <a:solidFill>
                <a:srgbClr val="0E344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263" name="Google Shape;263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44"/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5" name="Google Shape;265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72125" y="936400"/>
            <a:ext cx="5916143" cy="3803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5"/>
          <p:cNvSpPr txBox="1"/>
          <p:nvPr>
            <p:ph idx="4294967295" type="ctrTitle"/>
          </p:nvPr>
        </p:nvSpPr>
        <p:spPr>
          <a:xfrm>
            <a:off x="1192676" y="403300"/>
            <a:ext cx="6716100" cy="5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en" sz="2500" u="none" cap="none" strike="noStrike">
                <a:solidFill>
                  <a:srgbClr val="0E3449"/>
                </a:solidFill>
                <a:latin typeface="Inter"/>
                <a:ea typeface="Inter"/>
                <a:cs typeface="Inter"/>
                <a:sym typeface="Inter"/>
              </a:rPr>
              <a:t>Energy generation vs Temperature</a:t>
            </a:r>
            <a:endParaRPr b="0" i="0" sz="2500" u="none" cap="none" strike="noStrike">
              <a:solidFill>
                <a:srgbClr val="0E344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271" name="Google Shape;271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45"/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3" name="Google Shape;273;p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43785" y="1088800"/>
            <a:ext cx="5679062" cy="365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6"/>
          <p:cNvSpPr txBox="1"/>
          <p:nvPr>
            <p:ph idx="4294967295" type="ctrTitle"/>
          </p:nvPr>
        </p:nvSpPr>
        <p:spPr>
          <a:xfrm>
            <a:off x="1192676" y="403300"/>
            <a:ext cx="6716100" cy="5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en" sz="2500" u="none" cap="none" strike="noStrike">
                <a:solidFill>
                  <a:srgbClr val="0E3449"/>
                </a:solidFill>
                <a:latin typeface="Inter"/>
                <a:ea typeface="Inter"/>
                <a:cs typeface="Inter"/>
                <a:sym typeface="Inter"/>
              </a:rPr>
              <a:t>Temperature, humidity and generation</a:t>
            </a:r>
            <a:endParaRPr b="0" i="0" sz="2500" u="none" cap="none" strike="noStrike">
              <a:solidFill>
                <a:srgbClr val="0E344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279" name="Google Shape;279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46"/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1" name="Google Shape;281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92685" y="1088788"/>
            <a:ext cx="5679062" cy="365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5955"/>
              </a:buClr>
              <a:buSzPts val="2400"/>
              <a:buFont typeface="Inter"/>
              <a:buChar char="●"/>
            </a:pPr>
            <a:r>
              <a:rPr lang="en" sz="2400">
                <a:solidFill>
                  <a:srgbClr val="015955"/>
                </a:solidFill>
                <a:latin typeface="Inter"/>
                <a:ea typeface="Inter"/>
                <a:cs typeface="Inter"/>
                <a:sym typeface="Inter"/>
              </a:rPr>
              <a:t>Modélisation sur la production d'énergie</a:t>
            </a:r>
            <a:endParaRPr sz="2400">
              <a:solidFill>
                <a:srgbClr val="015955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287" name="Google Shape;287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5955"/>
              </a:buClr>
              <a:buSzPts val="2400"/>
              <a:buFont typeface="Inter"/>
              <a:buChar char="●"/>
            </a:pPr>
            <a:r>
              <a:rPr lang="en" sz="2400">
                <a:solidFill>
                  <a:srgbClr val="015955"/>
                </a:solidFill>
                <a:latin typeface="Inter"/>
                <a:ea typeface="Inter"/>
                <a:cs typeface="Inter"/>
                <a:sym typeface="Inter"/>
              </a:rPr>
              <a:t>Feature selection</a:t>
            </a:r>
            <a:endParaRPr sz="2400">
              <a:solidFill>
                <a:srgbClr val="015955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293" name="Google Shape;293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9"/>
          <p:cNvSpPr txBox="1"/>
          <p:nvPr>
            <p:ph idx="4294967295" type="ctrTitle"/>
          </p:nvPr>
        </p:nvSpPr>
        <p:spPr>
          <a:xfrm>
            <a:off x="1268864" y="403309"/>
            <a:ext cx="6249000" cy="5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en" sz="2500" u="none" cap="none" strike="noStrike">
                <a:solidFill>
                  <a:srgbClr val="0E3449"/>
                </a:solidFill>
                <a:latin typeface="Inter"/>
                <a:ea typeface="Inter"/>
                <a:cs typeface="Inter"/>
                <a:sym typeface="Inter"/>
              </a:rPr>
              <a:t>Feature selection</a:t>
            </a:r>
            <a:endParaRPr b="0" i="0" sz="2500" u="none" cap="none" strike="noStrike">
              <a:solidFill>
                <a:srgbClr val="0E344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299" name="Google Shape;299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95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49"/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" name="Google Shape;301;p49"/>
          <p:cNvSpPr txBox="1"/>
          <p:nvPr>
            <p:ph idx="1" type="body"/>
          </p:nvPr>
        </p:nvSpPr>
        <p:spPr>
          <a:xfrm>
            <a:off x="174700" y="998525"/>
            <a:ext cx="2715900" cy="318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Nous avons utilisé 2 méthodes de sélection des features: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Most important feature (LR)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SelectKBest method</a:t>
            </a:r>
            <a:endParaRPr/>
          </a:p>
        </p:txBody>
      </p:sp>
      <p:sp>
        <p:nvSpPr>
          <p:cNvPr id="302" name="Google Shape;302;p49"/>
          <p:cNvSpPr txBox="1"/>
          <p:nvPr/>
        </p:nvSpPr>
        <p:spPr>
          <a:xfrm>
            <a:off x="802625" y="2572375"/>
            <a:ext cx="2175300" cy="19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3" name="Google Shape;303;p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90600" y="1188249"/>
            <a:ext cx="2816900" cy="3411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4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109027" y="1159050"/>
            <a:ext cx="2716020" cy="3510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50"/>
          <p:cNvSpPr txBox="1"/>
          <p:nvPr>
            <p:ph idx="4294967295" type="ctrTitle"/>
          </p:nvPr>
        </p:nvSpPr>
        <p:spPr>
          <a:xfrm>
            <a:off x="1268864" y="403309"/>
            <a:ext cx="6249000" cy="5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en" sz="2500" u="none" cap="none" strike="noStrike">
                <a:solidFill>
                  <a:srgbClr val="0E3449"/>
                </a:solidFill>
                <a:latin typeface="Inter"/>
                <a:ea typeface="Inter"/>
                <a:cs typeface="Inter"/>
                <a:sym typeface="Inter"/>
              </a:rPr>
              <a:t>Modèles et Résultats</a:t>
            </a:r>
            <a:endParaRPr b="0" i="0" sz="2500" u="none" cap="none" strike="noStrike">
              <a:solidFill>
                <a:srgbClr val="0E344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310" name="Google Shape;310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95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50"/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12" name="Google Shape;312;p50"/>
          <p:cNvGraphicFramePr/>
          <p:nvPr/>
        </p:nvGraphicFramePr>
        <p:xfrm>
          <a:off x="868426" y="1216193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{E1F92978-40E3-447C-BCA3-F1655439BA45}</a:tableStyleId>
              </a:tblPr>
              <a:tblGrid>
                <a:gridCol w="1794775"/>
                <a:gridCol w="1267775"/>
                <a:gridCol w="1520725"/>
                <a:gridCol w="1541825"/>
                <a:gridCol w="1531275"/>
              </a:tblGrid>
              <a:tr h="5365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Model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Before Feature selection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After Feature selection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5365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Score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R2 score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RMSE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R2 score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RMSE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55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/>
                        <a:t>Linear regression</a:t>
                      </a:r>
                      <a:endParaRPr b="1"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0.23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0.23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0.23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0.23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55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/>
                        <a:t>Random Forest</a:t>
                      </a:r>
                      <a:endParaRPr b="1"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0.23</a:t>
                      </a:r>
                      <a:endParaRPr sz="1400" u="none" cap="none" strike="noStrike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0.23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0.23</a:t>
                      </a:r>
                      <a:endParaRPr sz="1400" u="none" cap="none" strike="noStrike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0.23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365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/>
                        <a:t>XGBoost</a:t>
                      </a:r>
                      <a:endParaRPr b="1"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0.23</a:t>
                      </a:r>
                      <a:endParaRPr sz="1400" u="none" cap="none" strike="noStrike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0.23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0.23</a:t>
                      </a:r>
                      <a:endParaRPr sz="1400" u="none" cap="none" strike="noStrike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0.23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cxnSp>
        <p:nvCxnSpPr>
          <p:cNvPr id="313" name="Google Shape;313;p50"/>
          <p:cNvCxnSpPr/>
          <p:nvPr/>
        </p:nvCxnSpPr>
        <p:spPr>
          <a:xfrm>
            <a:off x="5449275" y="1223325"/>
            <a:ext cx="0" cy="309870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51"/>
          <p:cNvSpPr txBox="1"/>
          <p:nvPr>
            <p:ph type="title"/>
          </p:nvPr>
        </p:nvSpPr>
        <p:spPr>
          <a:xfrm>
            <a:off x="311700" y="121020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5955"/>
              </a:buClr>
              <a:buSzPts val="2400"/>
              <a:buFont typeface="Inter"/>
              <a:buChar char="●"/>
            </a:pPr>
            <a:r>
              <a:rPr lang="en" sz="2400">
                <a:solidFill>
                  <a:srgbClr val="015955"/>
                </a:solidFill>
                <a:latin typeface="Inter"/>
                <a:ea typeface="Inter"/>
                <a:cs typeface="Inter"/>
                <a:sym typeface="Inter"/>
              </a:rPr>
              <a:t>Modélisation sur la consommation d'énergie</a:t>
            </a:r>
            <a:endParaRPr sz="2400">
              <a:solidFill>
                <a:srgbClr val="015955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319" name="Google Shape;319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95500" y="2150850"/>
            <a:ext cx="4083900" cy="2719877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51"/>
          <p:cNvSpPr txBox="1"/>
          <p:nvPr>
            <p:ph idx="4294967295" type="body"/>
          </p:nvPr>
        </p:nvSpPr>
        <p:spPr>
          <a:xfrm>
            <a:off x="8467625" y="4867750"/>
            <a:ext cx="606300" cy="38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 u="sng">
                <a:solidFill>
                  <a:schemeClr val="hlink"/>
                </a:solidFill>
                <a:highlight>
                  <a:srgbClr val="FFFFFF"/>
                </a:highlight>
                <a:hlinkClick r:id="rId5"/>
              </a:rPr>
              <a:t>source</a:t>
            </a:r>
            <a:endParaRPr sz="950">
              <a:solidFill>
                <a:schemeClr val="accent2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Forecasting Time series</a:t>
            </a:r>
            <a:endParaRPr/>
          </a:p>
        </p:txBody>
      </p:sp>
      <p:sp>
        <p:nvSpPr>
          <p:cNvPr id="327" name="Google Shape;327;p52"/>
          <p:cNvSpPr txBox="1"/>
          <p:nvPr>
            <p:ph idx="1" type="body"/>
          </p:nvPr>
        </p:nvSpPr>
        <p:spPr>
          <a:xfrm>
            <a:off x="311700" y="1174275"/>
            <a:ext cx="4443600" cy="365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50">
                <a:solidFill>
                  <a:schemeClr val="accent2"/>
                </a:solidFill>
                <a:highlight>
                  <a:srgbClr val="FFFFFF"/>
                </a:highlight>
              </a:rPr>
              <a:t>Why time series is special?</a:t>
            </a:r>
            <a:endParaRPr sz="1650">
              <a:solidFill>
                <a:schemeClr val="accent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50">
              <a:solidFill>
                <a:schemeClr val="accent2"/>
              </a:solidFill>
              <a:highlight>
                <a:srgbClr val="FFFFFF"/>
              </a:highlight>
            </a:endParaRPr>
          </a:p>
          <a:p>
            <a:pPr indent="-333375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50"/>
              <a:buChar char="●"/>
            </a:pPr>
            <a:r>
              <a:rPr b="1" lang="en" sz="1650">
                <a:solidFill>
                  <a:schemeClr val="accent2"/>
                </a:solidFill>
                <a:highlight>
                  <a:srgbClr val="FFFFFF"/>
                </a:highlight>
              </a:rPr>
              <a:t>Level</a:t>
            </a:r>
            <a:r>
              <a:rPr lang="en" sz="1650">
                <a:solidFill>
                  <a:schemeClr val="accent2"/>
                </a:solidFill>
                <a:highlight>
                  <a:srgbClr val="FFFFFF"/>
                </a:highlight>
              </a:rPr>
              <a:t>: The baseline</a:t>
            </a:r>
            <a:endParaRPr sz="1650">
              <a:solidFill>
                <a:schemeClr val="accent2"/>
              </a:solidFill>
              <a:highlight>
                <a:srgbClr val="FFFFFF"/>
              </a:highlight>
            </a:endParaRPr>
          </a:p>
          <a:p>
            <a:pPr indent="-333375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50"/>
              <a:buChar char="●"/>
            </a:pPr>
            <a:r>
              <a:rPr b="1" lang="en" sz="1650">
                <a:solidFill>
                  <a:schemeClr val="accent2"/>
                </a:solidFill>
                <a:highlight>
                  <a:srgbClr val="FFFFFF"/>
                </a:highlight>
              </a:rPr>
              <a:t>Trend</a:t>
            </a:r>
            <a:r>
              <a:rPr lang="en" sz="1650">
                <a:solidFill>
                  <a:schemeClr val="accent2"/>
                </a:solidFill>
                <a:highlight>
                  <a:srgbClr val="FFFFFF"/>
                </a:highlight>
              </a:rPr>
              <a:t>: Behavior of the series over time.</a:t>
            </a:r>
            <a:endParaRPr sz="1650">
              <a:solidFill>
                <a:schemeClr val="accent2"/>
              </a:solidFill>
              <a:highlight>
                <a:srgbClr val="FFFFFF"/>
              </a:highlight>
            </a:endParaRPr>
          </a:p>
          <a:p>
            <a:pPr indent="-333375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50"/>
              <a:buChar char="●"/>
            </a:pPr>
            <a:r>
              <a:rPr b="1" lang="en" sz="1650">
                <a:solidFill>
                  <a:schemeClr val="accent2"/>
                </a:solidFill>
                <a:highlight>
                  <a:srgbClr val="FFFFFF"/>
                </a:highlight>
              </a:rPr>
              <a:t>Seasonality</a:t>
            </a:r>
            <a:r>
              <a:rPr lang="en" sz="1650">
                <a:solidFill>
                  <a:schemeClr val="accent2"/>
                </a:solidFill>
                <a:highlight>
                  <a:srgbClr val="FFFFFF"/>
                </a:highlight>
              </a:rPr>
              <a:t>: Repeating patterns or cycles of behavior over time.</a:t>
            </a:r>
            <a:endParaRPr sz="1650">
              <a:solidFill>
                <a:schemeClr val="accent2"/>
              </a:solidFill>
              <a:highlight>
                <a:srgbClr val="FFFFFF"/>
              </a:highlight>
            </a:endParaRPr>
          </a:p>
          <a:p>
            <a:pPr indent="-333375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50"/>
              <a:buChar char="●"/>
            </a:pPr>
            <a:r>
              <a:rPr b="1" lang="en" sz="1650">
                <a:solidFill>
                  <a:schemeClr val="accent2"/>
                </a:solidFill>
                <a:highlight>
                  <a:srgbClr val="FFFFFF"/>
                </a:highlight>
              </a:rPr>
              <a:t>Noise</a:t>
            </a:r>
            <a:r>
              <a:rPr lang="en" sz="1650">
                <a:solidFill>
                  <a:schemeClr val="accent2"/>
                </a:solidFill>
                <a:highlight>
                  <a:srgbClr val="FFFFFF"/>
                </a:highlight>
              </a:rPr>
              <a:t>: Variability in the observations</a:t>
            </a:r>
            <a:endParaRPr sz="1650">
              <a:solidFill>
                <a:schemeClr val="accent2"/>
              </a:solidFill>
              <a:highlight>
                <a:srgbClr val="FFFFFF"/>
              </a:highlight>
            </a:endParaRPr>
          </a:p>
          <a:p>
            <a:pPr indent="-333375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50"/>
              <a:buChar char="●"/>
            </a:pPr>
            <a:r>
              <a:rPr b="1" lang="en" sz="1650">
                <a:solidFill>
                  <a:schemeClr val="accent2"/>
                </a:solidFill>
                <a:highlight>
                  <a:srgbClr val="FFFFFF"/>
                </a:highlight>
              </a:rPr>
              <a:t>Stationarity</a:t>
            </a:r>
            <a:r>
              <a:rPr lang="en" sz="1650">
                <a:solidFill>
                  <a:schemeClr val="accent2"/>
                </a:solidFill>
                <a:highlight>
                  <a:srgbClr val="FFFFFF"/>
                </a:highlight>
              </a:rPr>
              <a:t>: A time series is stationary when the mean, variance, and autocorrelation are constant over time</a:t>
            </a:r>
            <a:endParaRPr sz="1650">
              <a:solidFill>
                <a:schemeClr val="accent2"/>
              </a:solidFill>
              <a:highlight>
                <a:srgbClr val="FFFFFF"/>
              </a:highlight>
            </a:endParaRPr>
          </a:p>
        </p:txBody>
      </p:sp>
      <p:pic>
        <p:nvPicPr>
          <p:cNvPr id="328" name="Google Shape;328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9050" y="1665975"/>
            <a:ext cx="4019550" cy="2667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52"/>
          <p:cNvSpPr txBox="1"/>
          <p:nvPr>
            <p:ph idx="1" type="body"/>
          </p:nvPr>
        </p:nvSpPr>
        <p:spPr>
          <a:xfrm>
            <a:off x="6487800" y="4473725"/>
            <a:ext cx="2344500" cy="38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accent2"/>
                </a:solidFill>
                <a:highlight>
                  <a:srgbClr val="FFFFFF"/>
                </a:highlight>
              </a:rPr>
              <a:t>ARIMA model</a:t>
            </a:r>
            <a:endParaRPr sz="1150">
              <a:solidFill>
                <a:schemeClr val="accent2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Forecasting using these models</a:t>
            </a:r>
            <a:endParaRPr/>
          </a:p>
        </p:txBody>
      </p:sp>
      <p:sp>
        <p:nvSpPr>
          <p:cNvPr id="335" name="Google Shape;335;p53"/>
          <p:cNvSpPr txBox="1"/>
          <p:nvPr>
            <p:ph idx="1" type="body"/>
          </p:nvPr>
        </p:nvSpPr>
        <p:spPr>
          <a:xfrm>
            <a:off x="311700" y="1174275"/>
            <a:ext cx="3900000" cy="176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2425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950"/>
              <a:buChar char="●"/>
            </a:pPr>
            <a:r>
              <a:rPr lang="en" sz="1950">
                <a:solidFill>
                  <a:schemeClr val="accent2"/>
                </a:solidFill>
                <a:highlight>
                  <a:srgbClr val="FFFFFF"/>
                </a:highlight>
              </a:rPr>
              <a:t>ARIMA</a:t>
            </a:r>
            <a:endParaRPr sz="1950">
              <a:solidFill>
                <a:schemeClr val="accent2"/>
              </a:solidFill>
              <a:highlight>
                <a:srgbClr val="FFFFFF"/>
              </a:highlight>
            </a:endParaRPr>
          </a:p>
          <a:p>
            <a:pPr indent="-352425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950"/>
              <a:buChar char="●"/>
            </a:pPr>
            <a:r>
              <a:rPr lang="en" sz="1950">
                <a:solidFill>
                  <a:schemeClr val="accent2"/>
                </a:solidFill>
                <a:highlight>
                  <a:srgbClr val="FFFFFF"/>
                </a:highlight>
              </a:rPr>
              <a:t>SARIMAX</a:t>
            </a:r>
            <a:endParaRPr sz="1950">
              <a:solidFill>
                <a:schemeClr val="accent2"/>
              </a:solidFill>
              <a:highlight>
                <a:srgbClr val="FFFFFF"/>
              </a:highlight>
            </a:endParaRPr>
          </a:p>
          <a:p>
            <a:pPr indent="-352425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950"/>
              <a:buChar char="●"/>
            </a:pPr>
            <a:r>
              <a:rPr lang="en" sz="1950">
                <a:solidFill>
                  <a:schemeClr val="accent2"/>
                </a:solidFill>
                <a:highlight>
                  <a:srgbClr val="FFFFFF"/>
                </a:highlight>
              </a:rPr>
              <a:t>LSTM (deep learning)</a:t>
            </a:r>
            <a:endParaRPr sz="1950">
              <a:solidFill>
                <a:schemeClr val="accent2"/>
              </a:solidFill>
              <a:highlight>
                <a:srgbClr val="FFFFFF"/>
              </a:highlight>
            </a:endParaRPr>
          </a:p>
          <a:p>
            <a:pPr indent="-352425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950"/>
              <a:buChar char="●"/>
            </a:pPr>
            <a:r>
              <a:rPr lang="en" sz="1950">
                <a:solidFill>
                  <a:schemeClr val="accent2"/>
                </a:solidFill>
                <a:highlight>
                  <a:srgbClr val="FFFFFF"/>
                </a:highlight>
              </a:rPr>
              <a:t>Facebook’s Prophet</a:t>
            </a:r>
            <a:endParaRPr sz="1950">
              <a:solidFill>
                <a:schemeClr val="accent2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7"/>
          <p:cNvSpPr/>
          <p:nvPr/>
        </p:nvSpPr>
        <p:spPr>
          <a:xfrm>
            <a:off x="5500" y="-17775"/>
            <a:ext cx="4884600" cy="51612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27"/>
          <p:cNvSpPr txBox="1"/>
          <p:nvPr>
            <p:ph type="title"/>
          </p:nvPr>
        </p:nvSpPr>
        <p:spPr>
          <a:xfrm>
            <a:off x="390600" y="1138675"/>
            <a:ext cx="4509900" cy="32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2400">
                <a:solidFill>
                  <a:srgbClr val="015955"/>
                </a:solidFill>
                <a:latin typeface="Inter"/>
                <a:ea typeface="Inter"/>
                <a:cs typeface="Inter"/>
                <a:sym typeface="Inter"/>
              </a:rPr>
              <a:t>Objectif :</a:t>
            </a:r>
            <a:endParaRPr b="1" sz="2400">
              <a:solidFill>
                <a:srgbClr val="015955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400">
              <a:solidFill>
                <a:srgbClr val="015955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400">
                <a:solidFill>
                  <a:srgbClr val="015955"/>
                </a:solidFill>
                <a:latin typeface="Inter"/>
                <a:ea typeface="Inter"/>
                <a:cs typeface="Inter"/>
                <a:sym typeface="Inter"/>
              </a:rPr>
              <a:t>Construire un modèle de Machine Learning qui prédit la production et la consommation triennale d’énergie d’une installation solaire résidentielle.</a:t>
            </a:r>
            <a:endParaRPr sz="2400">
              <a:solidFill>
                <a:srgbClr val="015955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400">
                <a:solidFill>
                  <a:srgbClr val="015955"/>
                </a:solidFill>
                <a:latin typeface="Inter"/>
                <a:ea typeface="Inter"/>
                <a:cs typeface="Inter"/>
                <a:sym typeface="Inter"/>
              </a:rPr>
              <a:t>  </a:t>
            </a:r>
            <a:endParaRPr sz="2400">
              <a:solidFill>
                <a:srgbClr val="015955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17" name="Google Shape;117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7"/>
          <p:cNvSpPr txBox="1"/>
          <p:nvPr/>
        </p:nvSpPr>
        <p:spPr>
          <a:xfrm>
            <a:off x="5168825" y="937475"/>
            <a:ext cx="3800700" cy="40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9" name="Google Shape;119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00500" y="-8925"/>
            <a:ext cx="42386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54"/>
          <p:cNvSpPr txBox="1"/>
          <p:nvPr>
            <p:ph idx="4294967295" type="ctrTitle"/>
          </p:nvPr>
        </p:nvSpPr>
        <p:spPr>
          <a:xfrm>
            <a:off x="1268864" y="403309"/>
            <a:ext cx="6249000" cy="5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en" sz="2500" u="none" cap="none" strike="noStrike">
                <a:solidFill>
                  <a:srgbClr val="0E3449"/>
                </a:solidFill>
                <a:latin typeface="Inter"/>
                <a:ea typeface="Inter"/>
                <a:cs typeface="Inter"/>
                <a:sym typeface="Inter"/>
              </a:rPr>
              <a:t>Modèles et Résultats</a:t>
            </a:r>
            <a:endParaRPr b="0" i="0" sz="2500" u="none" cap="none" strike="noStrike">
              <a:solidFill>
                <a:srgbClr val="0E344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341" name="Google Shape;341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95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54"/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43" name="Google Shape;343;p54"/>
          <p:cNvGraphicFramePr/>
          <p:nvPr/>
        </p:nvGraphicFramePr>
        <p:xfrm>
          <a:off x="1366564" y="1438931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{E1F92978-40E3-447C-BCA3-F1655439BA45}</a:tableStyleId>
              </a:tblPr>
              <a:tblGrid>
                <a:gridCol w="1394325"/>
                <a:gridCol w="1394325"/>
              </a:tblGrid>
              <a:tr h="4211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Modèle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RMSE[kWh]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</a:tr>
              <a:tr h="5925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ARIMA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/>
                        <a:t>5.4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</a:tr>
              <a:tr h="5925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SARIMAX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/>
                        <a:t>4.1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</a:tr>
              <a:tr h="4211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LSTM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>
                          <a:solidFill>
                            <a:srgbClr val="FF0000"/>
                          </a:solidFill>
                        </a:rPr>
                        <a:t>3.8</a:t>
                      </a:r>
                      <a:endParaRPr sz="1400" u="none" cap="none" strike="noStrike">
                        <a:solidFill>
                          <a:srgbClr val="FF0000"/>
                        </a:solidFill>
                      </a:endParaRPr>
                    </a:p>
                  </a:txBody>
                  <a:tcPr marT="45725" marB="45725" marR="91450" marL="91450" anchor="ctr"/>
                </a:tc>
              </a:tr>
              <a:tr h="421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"/>
                        <a:t>Prophet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/>
                        <a:t>5.5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ARIMA model</a:t>
            </a:r>
            <a:endParaRPr/>
          </a:p>
        </p:txBody>
      </p:sp>
      <p:sp>
        <p:nvSpPr>
          <p:cNvPr id="349" name="Google Shape;349;p55"/>
          <p:cNvSpPr txBox="1"/>
          <p:nvPr>
            <p:ph idx="1" type="body"/>
          </p:nvPr>
        </p:nvSpPr>
        <p:spPr>
          <a:xfrm>
            <a:off x="467050" y="1105200"/>
            <a:ext cx="8168700" cy="113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accent2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Important parameters:</a:t>
            </a:r>
            <a:r>
              <a:rPr lang="en" sz="1400">
                <a:solidFill>
                  <a:schemeClr val="accent2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</a:t>
            </a:r>
            <a:endParaRPr sz="1400">
              <a:solidFill>
                <a:schemeClr val="accent2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AR:</a:t>
            </a:r>
            <a:r>
              <a:rPr b="1" lang="en" sz="14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p</a:t>
            </a:r>
            <a:r>
              <a:rPr lang="en" sz="14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    Auto-regressive aspect of the model, which incorporates past values. </a:t>
            </a:r>
            <a:endParaRPr sz="1400"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Integrate:</a:t>
            </a:r>
            <a:r>
              <a:rPr b="1" lang="en" sz="14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d   </a:t>
            </a:r>
            <a:r>
              <a:rPr lang="en" sz="14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Integrated part of the model. Effect the amount of differencing to apply to a time series</a:t>
            </a:r>
            <a:endParaRPr sz="1400"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MA:</a:t>
            </a:r>
            <a:r>
              <a:rPr b="1" lang="en" sz="14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q</a:t>
            </a:r>
            <a:r>
              <a:rPr lang="en" sz="14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b="1" lang="en" sz="14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  </a:t>
            </a:r>
            <a:r>
              <a:rPr lang="en" sz="14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Moving average part of the model</a:t>
            </a:r>
            <a:endParaRPr sz="1400">
              <a:solidFill>
                <a:schemeClr val="accent2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accent2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accent2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350" name="Google Shape;350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647950"/>
            <a:ext cx="8430473" cy="1721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ARIMA model</a:t>
            </a:r>
            <a:endParaRPr/>
          </a:p>
        </p:txBody>
      </p:sp>
      <p:sp>
        <p:nvSpPr>
          <p:cNvPr id="356" name="Google Shape;356;p56"/>
          <p:cNvSpPr txBox="1"/>
          <p:nvPr>
            <p:ph idx="1" type="body"/>
          </p:nvPr>
        </p:nvSpPr>
        <p:spPr>
          <a:xfrm>
            <a:off x="467050" y="1105200"/>
            <a:ext cx="8168700" cy="113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accent2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Find best parameters: auto_arima (GridSeachCV in arima)</a:t>
            </a:r>
            <a:endParaRPr sz="1400">
              <a:solidFill>
                <a:schemeClr val="accent2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accent2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accent2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357" name="Google Shape;357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9375" y="1680625"/>
            <a:ext cx="5784000" cy="2602800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p56"/>
          <p:cNvSpPr txBox="1"/>
          <p:nvPr>
            <p:ph idx="1" type="body"/>
          </p:nvPr>
        </p:nvSpPr>
        <p:spPr>
          <a:xfrm>
            <a:off x="2269125" y="4370150"/>
            <a:ext cx="2344500" cy="38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accent2"/>
                </a:solidFill>
                <a:highlight>
                  <a:srgbClr val="FFFFFF"/>
                </a:highlight>
              </a:rPr>
              <a:t>Window rolling technic</a:t>
            </a:r>
            <a:endParaRPr sz="1150">
              <a:solidFill>
                <a:schemeClr val="accent2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ARIMA modeling result</a:t>
            </a:r>
            <a:endParaRPr/>
          </a:p>
        </p:txBody>
      </p:sp>
      <p:sp>
        <p:nvSpPr>
          <p:cNvPr id="364" name="Google Shape;364;p57"/>
          <p:cNvSpPr txBox="1"/>
          <p:nvPr>
            <p:ph idx="1" type="body"/>
          </p:nvPr>
        </p:nvSpPr>
        <p:spPr>
          <a:xfrm>
            <a:off x="4798450" y="1767350"/>
            <a:ext cx="3684900" cy="21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2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Model gets the trend and level. But not much accurate in terms of highest and lowest points.</a:t>
            </a:r>
            <a:endParaRPr sz="1400">
              <a:solidFill>
                <a:schemeClr val="accent2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65" name="Google Shape;365;p57"/>
          <p:cNvSpPr txBox="1"/>
          <p:nvPr>
            <p:ph idx="1" type="body"/>
          </p:nvPr>
        </p:nvSpPr>
        <p:spPr>
          <a:xfrm>
            <a:off x="1331400" y="4525500"/>
            <a:ext cx="2344500" cy="38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accent2"/>
                </a:solidFill>
                <a:highlight>
                  <a:srgbClr val="FFFFFF"/>
                </a:highlight>
              </a:rPr>
              <a:t>Prediction vs actual consumption</a:t>
            </a:r>
            <a:endParaRPr sz="1050">
              <a:solidFill>
                <a:schemeClr val="accent2"/>
              </a:solidFill>
              <a:highlight>
                <a:srgbClr val="FFFFFF"/>
              </a:highlight>
            </a:endParaRPr>
          </a:p>
        </p:txBody>
      </p:sp>
      <p:pic>
        <p:nvPicPr>
          <p:cNvPr id="366" name="Google Shape;366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4425" y="1767350"/>
            <a:ext cx="3518443" cy="260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SARIMAX model</a:t>
            </a:r>
            <a:endParaRPr/>
          </a:p>
        </p:txBody>
      </p:sp>
      <p:sp>
        <p:nvSpPr>
          <p:cNvPr id="372" name="Google Shape;372;p58"/>
          <p:cNvSpPr txBox="1"/>
          <p:nvPr>
            <p:ph idx="1" type="body"/>
          </p:nvPr>
        </p:nvSpPr>
        <p:spPr>
          <a:xfrm>
            <a:off x="388500" y="1353125"/>
            <a:ext cx="3684900" cy="21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2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ARIMA model with SEASONALITY</a:t>
            </a:r>
            <a:endParaRPr sz="1400">
              <a:solidFill>
                <a:schemeClr val="accent2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73" name="Google Shape;373;p58"/>
          <p:cNvSpPr txBox="1"/>
          <p:nvPr>
            <p:ph idx="1" type="body"/>
          </p:nvPr>
        </p:nvSpPr>
        <p:spPr>
          <a:xfrm>
            <a:off x="2011025" y="4268650"/>
            <a:ext cx="947100" cy="38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accent2"/>
                </a:solidFill>
                <a:highlight>
                  <a:srgbClr val="FFFFFF"/>
                </a:highlight>
              </a:rPr>
              <a:t>Train set</a:t>
            </a:r>
            <a:endParaRPr sz="1050">
              <a:solidFill>
                <a:schemeClr val="accent2"/>
              </a:solidFill>
              <a:highlight>
                <a:srgbClr val="FFFFFF"/>
              </a:highlight>
            </a:endParaRPr>
          </a:p>
        </p:txBody>
      </p:sp>
      <p:pic>
        <p:nvPicPr>
          <p:cNvPr id="374" name="Google Shape;374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88" y="1971800"/>
            <a:ext cx="5012663" cy="214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19975" y="1919127"/>
            <a:ext cx="2812325" cy="2245550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58"/>
          <p:cNvSpPr txBox="1"/>
          <p:nvPr>
            <p:ph idx="1" type="body"/>
          </p:nvPr>
        </p:nvSpPr>
        <p:spPr>
          <a:xfrm>
            <a:off x="7186100" y="4307400"/>
            <a:ext cx="1401000" cy="38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accent2"/>
                </a:solidFill>
                <a:highlight>
                  <a:srgbClr val="FFFFFF"/>
                </a:highlight>
              </a:rPr>
              <a:t>Test set (prediction)</a:t>
            </a:r>
            <a:endParaRPr sz="1050">
              <a:solidFill>
                <a:schemeClr val="accent2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Naive LSTM model</a:t>
            </a:r>
            <a:endParaRPr/>
          </a:p>
        </p:txBody>
      </p:sp>
      <p:sp>
        <p:nvSpPr>
          <p:cNvPr id="382" name="Google Shape;382;p59"/>
          <p:cNvSpPr txBox="1"/>
          <p:nvPr>
            <p:ph idx="1" type="body"/>
          </p:nvPr>
        </p:nvSpPr>
        <p:spPr>
          <a:xfrm>
            <a:off x="388500" y="1353125"/>
            <a:ext cx="3684900" cy="21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2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Most simple LSTM model with 2 layers(input 100), 1 Dense layer (output 1), loss function:mae, optimizer:adam.</a:t>
            </a:r>
            <a:endParaRPr sz="1400">
              <a:solidFill>
                <a:schemeClr val="accent2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83" name="Google Shape;383;p59"/>
          <p:cNvSpPr txBox="1"/>
          <p:nvPr>
            <p:ph idx="1" type="body"/>
          </p:nvPr>
        </p:nvSpPr>
        <p:spPr>
          <a:xfrm>
            <a:off x="6086875" y="4125750"/>
            <a:ext cx="1632300" cy="38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accent2"/>
                </a:solidFill>
                <a:highlight>
                  <a:srgbClr val="FFFFFF"/>
                </a:highlight>
              </a:rPr>
              <a:t>Loss in train, test set</a:t>
            </a:r>
            <a:endParaRPr sz="1050">
              <a:solidFill>
                <a:schemeClr val="accent2"/>
              </a:solidFill>
              <a:highlight>
                <a:srgbClr val="FFFFFF"/>
              </a:highlight>
            </a:endParaRPr>
          </a:p>
        </p:txBody>
      </p:sp>
      <p:pic>
        <p:nvPicPr>
          <p:cNvPr id="384" name="Google Shape;384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6375" y="1404925"/>
            <a:ext cx="3952875" cy="233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Naive LSTM model result</a:t>
            </a:r>
            <a:endParaRPr/>
          </a:p>
        </p:txBody>
      </p:sp>
      <p:sp>
        <p:nvSpPr>
          <p:cNvPr id="390" name="Google Shape;390;p60"/>
          <p:cNvSpPr txBox="1"/>
          <p:nvPr>
            <p:ph idx="1" type="body"/>
          </p:nvPr>
        </p:nvSpPr>
        <p:spPr>
          <a:xfrm>
            <a:off x="2966300" y="4418875"/>
            <a:ext cx="1632300" cy="38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accent2"/>
                </a:solidFill>
                <a:highlight>
                  <a:srgbClr val="FFFFFF"/>
                </a:highlight>
              </a:rPr>
              <a:t>Result in test set</a:t>
            </a:r>
            <a:endParaRPr sz="1050">
              <a:solidFill>
                <a:schemeClr val="accent2"/>
              </a:solidFill>
              <a:highlight>
                <a:srgbClr val="FFFFFF"/>
              </a:highlight>
            </a:endParaRPr>
          </a:p>
        </p:txBody>
      </p:sp>
      <p:pic>
        <p:nvPicPr>
          <p:cNvPr id="391" name="Google Shape;391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1000" y="1700477"/>
            <a:ext cx="7022901" cy="252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6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Facebook Prophet</a:t>
            </a:r>
            <a:endParaRPr/>
          </a:p>
        </p:txBody>
      </p:sp>
      <p:sp>
        <p:nvSpPr>
          <p:cNvPr id="397" name="Google Shape;397;p61"/>
          <p:cNvSpPr txBox="1"/>
          <p:nvPr>
            <p:ph idx="1" type="body"/>
          </p:nvPr>
        </p:nvSpPr>
        <p:spPr>
          <a:xfrm>
            <a:off x="411825" y="1320700"/>
            <a:ext cx="6363000" cy="125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chemeClr val="accent2"/>
                </a:solidFill>
                <a:highlight>
                  <a:srgbClr val="FFFFFF"/>
                </a:highlight>
              </a:rPr>
              <a:t>Prophet uses models trend, seasonality and HOLIDAY effects, and irreducible error.</a:t>
            </a:r>
            <a:endParaRPr sz="1250">
              <a:solidFill>
                <a:schemeClr val="accent2"/>
              </a:solidFill>
              <a:highlight>
                <a:srgbClr val="FFFFFF"/>
              </a:highlight>
            </a:endParaRPr>
          </a:p>
        </p:txBody>
      </p:sp>
      <p:grpSp>
        <p:nvGrpSpPr>
          <p:cNvPr id="398" name="Google Shape;398;p61"/>
          <p:cNvGrpSpPr/>
          <p:nvPr/>
        </p:nvGrpSpPr>
        <p:grpSpPr>
          <a:xfrm>
            <a:off x="816925" y="2050950"/>
            <a:ext cx="3067050" cy="1495425"/>
            <a:chOff x="480350" y="2033700"/>
            <a:chExt cx="3067050" cy="1495425"/>
          </a:xfrm>
        </p:grpSpPr>
        <p:pic>
          <p:nvPicPr>
            <p:cNvPr id="399" name="Google Shape;399;p6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80350" y="2033700"/>
              <a:ext cx="3067050" cy="14954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00" name="Google Shape;400;p61"/>
            <p:cNvSpPr/>
            <p:nvPr/>
          </p:nvSpPr>
          <p:spPr>
            <a:xfrm>
              <a:off x="1156600" y="2784150"/>
              <a:ext cx="2200800" cy="414300"/>
            </a:xfrm>
            <a:prstGeom prst="rect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1" name="Google Shape;401;p61"/>
          <p:cNvSpPr txBox="1"/>
          <p:nvPr>
            <p:ph idx="1" type="body"/>
          </p:nvPr>
        </p:nvSpPr>
        <p:spPr>
          <a:xfrm>
            <a:off x="5771338" y="4663075"/>
            <a:ext cx="1632300" cy="38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accent2"/>
                </a:solidFill>
                <a:highlight>
                  <a:srgbClr val="FFFFFF"/>
                </a:highlight>
              </a:rPr>
              <a:t>Decomposition </a:t>
            </a:r>
            <a:endParaRPr sz="1050">
              <a:solidFill>
                <a:schemeClr val="accent2"/>
              </a:solidFill>
              <a:highlight>
                <a:srgbClr val="FFFFFF"/>
              </a:highlight>
            </a:endParaRPr>
          </a:p>
        </p:txBody>
      </p:sp>
      <p:pic>
        <p:nvPicPr>
          <p:cNvPr id="402" name="Google Shape;402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87475" y="1753063"/>
            <a:ext cx="2064374" cy="2769920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p61"/>
          <p:cNvSpPr txBox="1"/>
          <p:nvPr>
            <p:ph idx="1" type="body"/>
          </p:nvPr>
        </p:nvSpPr>
        <p:spPr>
          <a:xfrm>
            <a:off x="1784563" y="3650425"/>
            <a:ext cx="1632300" cy="38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accent2"/>
                </a:solidFill>
                <a:highlight>
                  <a:srgbClr val="FFFFFF"/>
                </a:highlight>
              </a:rPr>
              <a:t>Prophet </a:t>
            </a:r>
            <a:endParaRPr sz="1050">
              <a:solidFill>
                <a:schemeClr val="accent2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6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Facebook Prophet</a:t>
            </a:r>
            <a:endParaRPr/>
          </a:p>
        </p:txBody>
      </p:sp>
      <p:sp>
        <p:nvSpPr>
          <p:cNvPr id="409" name="Google Shape;409;p62"/>
          <p:cNvSpPr txBox="1"/>
          <p:nvPr>
            <p:ph idx="1" type="body"/>
          </p:nvPr>
        </p:nvSpPr>
        <p:spPr>
          <a:xfrm>
            <a:off x="183225" y="1320700"/>
            <a:ext cx="6363000" cy="125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chemeClr val="accent2"/>
                </a:solidFill>
                <a:highlight>
                  <a:srgbClr val="FFFFFF"/>
                </a:highlight>
              </a:rPr>
              <a:t>We can see more detail in Prophet result! </a:t>
            </a:r>
            <a:endParaRPr sz="1250">
              <a:solidFill>
                <a:schemeClr val="accent2"/>
              </a:solidFill>
              <a:highlight>
                <a:srgbClr val="FFFFFF"/>
              </a:highlight>
            </a:endParaRPr>
          </a:p>
        </p:txBody>
      </p:sp>
      <p:sp>
        <p:nvSpPr>
          <p:cNvPr id="410" name="Google Shape;410;p62"/>
          <p:cNvSpPr txBox="1"/>
          <p:nvPr>
            <p:ph idx="1" type="body"/>
          </p:nvPr>
        </p:nvSpPr>
        <p:spPr>
          <a:xfrm>
            <a:off x="5632913" y="3480175"/>
            <a:ext cx="1632300" cy="38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accent2"/>
                </a:solidFill>
                <a:highlight>
                  <a:srgbClr val="FFFFFF"/>
                </a:highlight>
              </a:rPr>
              <a:t>Prophet result</a:t>
            </a:r>
            <a:endParaRPr sz="1050">
              <a:solidFill>
                <a:schemeClr val="accent2"/>
              </a:solidFill>
              <a:highlight>
                <a:srgbClr val="FFFFFF"/>
              </a:highlight>
            </a:endParaRPr>
          </a:p>
        </p:txBody>
      </p:sp>
      <p:pic>
        <p:nvPicPr>
          <p:cNvPr id="411" name="Google Shape;411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100" y="2023850"/>
            <a:ext cx="8839200" cy="66819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0100" y="2844440"/>
            <a:ext cx="8839201" cy="548464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p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3529575"/>
            <a:ext cx="5037826" cy="1613925"/>
          </a:xfrm>
          <a:prstGeom prst="rect">
            <a:avLst/>
          </a:prstGeom>
          <a:noFill/>
          <a:ln cap="flat" cmpd="sng" w="9525">
            <a:solidFill>
              <a:srgbClr val="783F04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Facebook Prophet result</a:t>
            </a:r>
            <a:endParaRPr/>
          </a:p>
        </p:txBody>
      </p:sp>
      <p:sp>
        <p:nvSpPr>
          <p:cNvPr id="419" name="Google Shape;419;p63"/>
          <p:cNvSpPr txBox="1"/>
          <p:nvPr>
            <p:ph idx="1" type="body"/>
          </p:nvPr>
        </p:nvSpPr>
        <p:spPr>
          <a:xfrm>
            <a:off x="3887869" y="4634625"/>
            <a:ext cx="852000" cy="38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accent2"/>
                </a:solidFill>
                <a:highlight>
                  <a:srgbClr val="FFFFFF"/>
                </a:highlight>
              </a:rPr>
              <a:t>Prediction</a:t>
            </a:r>
            <a:endParaRPr sz="1050">
              <a:solidFill>
                <a:schemeClr val="accent2"/>
              </a:solidFill>
              <a:highlight>
                <a:srgbClr val="FFFFFF"/>
              </a:highlight>
            </a:endParaRPr>
          </a:p>
        </p:txBody>
      </p:sp>
      <p:grpSp>
        <p:nvGrpSpPr>
          <p:cNvPr id="420" name="Google Shape;420;p63"/>
          <p:cNvGrpSpPr/>
          <p:nvPr/>
        </p:nvGrpSpPr>
        <p:grpSpPr>
          <a:xfrm>
            <a:off x="627500" y="1274250"/>
            <a:ext cx="7528051" cy="3293525"/>
            <a:chOff x="627500" y="1274250"/>
            <a:chExt cx="7528051" cy="3293525"/>
          </a:xfrm>
        </p:grpSpPr>
        <p:pic>
          <p:nvPicPr>
            <p:cNvPr id="421" name="Google Shape;421;p6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27500" y="1274250"/>
              <a:ext cx="7528051" cy="32935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2" name="Google Shape;422;p63"/>
            <p:cNvSpPr/>
            <p:nvPr/>
          </p:nvSpPr>
          <p:spPr>
            <a:xfrm>
              <a:off x="7327075" y="1446500"/>
              <a:ext cx="492000" cy="2610300"/>
            </a:xfrm>
            <a:prstGeom prst="rect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15955"/>
                </a:solidFill>
                <a:latin typeface="Inter"/>
                <a:ea typeface="Inter"/>
                <a:cs typeface="Inter"/>
                <a:sym typeface="Inter"/>
              </a:rPr>
              <a:t>	Project idea</a:t>
            </a:r>
            <a:endParaRPr sz="2400">
              <a:solidFill>
                <a:srgbClr val="015955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25" name="Google Shape;125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8"/>
          <p:cNvSpPr txBox="1"/>
          <p:nvPr>
            <p:ph idx="1" type="body"/>
          </p:nvPr>
        </p:nvSpPr>
        <p:spPr>
          <a:xfrm>
            <a:off x="311700" y="1100700"/>
            <a:ext cx="7991700" cy="147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of energy: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world is in a transition to new kinds of energy: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Blockchain enabled software platform for trading renewable energy and environmental commodities.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“</a:t>
            </a:r>
            <a:r>
              <a:rPr i="1" lang="en"/>
              <a:t>Energy </a:t>
            </a:r>
            <a:r>
              <a:rPr i="1" lang="en"/>
              <a:t>independence</a:t>
            </a:r>
            <a:r>
              <a:rPr i="1" lang="en"/>
              <a:t> is new independence.”</a:t>
            </a:r>
            <a:endParaRPr i="1"/>
          </a:p>
        </p:txBody>
      </p:sp>
      <p:pic>
        <p:nvPicPr>
          <p:cNvPr id="127" name="Google Shape;127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60075" y="2908875"/>
            <a:ext cx="3072226" cy="185835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8"/>
          <p:cNvSpPr txBox="1"/>
          <p:nvPr/>
        </p:nvSpPr>
        <p:spPr>
          <a:xfrm>
            <a:off x="7534200" y="4767225"/>
            <a:ext cx="1156500" cy="4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u="sng">
                <a:solidFill>
                  <a:schemeClr val="hlink"/>
                </a:solidFill>
                <a:hlinkClick r:id="rId5"/>
              </a:rPr>
              <a:t>Image source</a:t>
            </a:r>
            <a:endParaRPr sz="900"/>
          </a:p>
        </p:txBody>
      </p:sp>
      <p:sp>
        <p:nvSpPr>
          <p:cNvPr id="129" name="Google Shape;129;p28"/>
          <p:cNvSpPr txBox="1"/>
          <p:nvPr/>
        </p:nvSpPr>
        <p:spPr>
          <a:xfrm>
            <a:off x="463375" y="3671325"/>
            <a:ext cx="4300200" cy="12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2"/>
                </a:solidFill>
              </a:rPr>
              <a:t>The peer-to-peer nature of blockchain could provide a particularly useful answer to the existing problems we see within energy networks around the world.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6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5955"/>
              </a:buClr>
              <a:buSzPts val="2400"/>
              <a:buFont typeface="Inter"/>
              <a:buChar char="●"/>
            </a:pPr>
            <a:r>
              <a:rPr lang="en" sz="2500">
                <a:solidFill>
                  <a:srgbClr val="0E3449"/>
                </a:solidFill>
                <a:latin typeface="Inter"/>
                <a:ea typeface="Inter"/>
                <a:cs typeface="Inter"/>
                <a:sym typeface="Inter"/>
              </a:rPr>
              <a:t>Conclusion &amp; Perspectives</a:t>
            </a:r>
            <a:endParaRPr sz="2400">
              <a:solidFill>
                <a:srgbClr val="015955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428" name="Google Shape;428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3" name="Google Shape;433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434" name="Google Shape;434;p6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What we didn’t do: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 quantile regression K-near neighbors method to find 300 household energy consumption and generation</a:t>
            </a:r>
            <a:endParaRPr/>
          </a:p>
        </p:txBody>
      </p:sp>
      <p:pic>
        <p:nvPicPr>
          <p:cNvPr id="435" name="Google Shape;435;p6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88025" y="2518050"/>
            <a:ext cx="3733800" cy="2495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Google Shape;436;p6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50375" y="2518050"/>
            <a:ext cx="3676650" cy="2495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" name="Google Shape;437;p6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022024" y="52699"/>
            <a:ext cx="2810274" cy="154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DBD0"/>
        </a:solidFill>
      </p:bgPr>
    </p:bg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66"/>
          <p:cNvSpPr txBox="1"/>
          <p:nvPr>
            <p:ph idx="4294967295" type="ctrTitle"/>
          </p:nvPr>
        </p:nvSpPr>
        <p:spPr>
          <a:xfrm>
            <a:off x="626076" y="1873350"/>
            <a:ext cx="7833983" cy="6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i="0" lang="en" sz="3600" u="none" cap="none" strike="noStrike">
                <a:solidFill>
                  <a:srgbClr val="0E3449"/>
                </a:solidFill>
                <a:latin typeface="Inter"/>
                <a:ea typeface="Inter"/>
                <a:cs typeface="Inter"/>
                <a:sym typeface="Inter"/>
              </a:rPr>
              <a:t>Merci pour votre aimable attention ! </a:t>
            </a:r>
            <a:endParaRPr b="1" i="0" sz="3600" u="none" cap="none" strike="noStrike">
              <a:solidFill>
                <a:srgbClr val="0E344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443" name="Google Shape;443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18625" y="3036362"/>
            <a:ext cx="4599299" cy="2136876"/>
          </a:xfrm>
          <a:prstGeom prst="rect">
            <a:avLst/>
          </a:prstGeom>
          <a:noFill/>
          <a:ln>
            <a:noFill/>
          </a:ln>
        </p:spPr>
      </p:pic>
      <p:sp>
        <p:nvSpPr>
          <p:cNvPr id="444" name="Google Shape;444;p66"/>
          <p:cNvSpPr txBox="1"/>
          <p:nvPr>
            <p:ph idx="4294967295" type="ctrTitle"/>
          </p:nvPr>
        </p:nvSpPr>
        <p:spPr>
          <a:xfrm>
            <a:off x="626076" y="3725863"/>
            <a:ext cx="2789734" cy="6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i="0" lang="en" sz="2400" u="none" cap="none" strike="noStrike">
                <a:solidFill>
                  <a:srgbClr val="0E3449"/>
                </a:solidFill>
                <a:latin typeface="Inter"/>
                <a:ea typeface="Inter"/>
                <a:cs typeface="Inter"/>
                <a:sym typeface="Inter"/>
              </a:rPr>
              <a:t>Question(s) ? </a:t>
            </a:r>
            <a:endParaRPr b="1" i="0" sz="2400" u="none" cap="none" strike="noStrike">
              <a:solidFill>
                <a:srgbClr val="0E344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445" name="Google Shape;445;p6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89727" y="719237"/>
            <a:ext cx="797425" cy="83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67"/>
          <p:cNvSpPr txBox="1"/>
          <p:nvPr>
            <p:ph idx="4294967295" type="ctrTitle"/>
          </p:nvPr>
        </p:nvSpPr>
        <p:spPr>
          <a:xfrm>
            <a:off x="1192664" y="403309"/>
            <a:ext cx="6249000" cy="5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en" sz="2500" u="none" cap="none" strike="noStrike">
                <a:solidFill>
                  <a:srgbClr val="0E3449"/>
                </a:solidFill>
                <a:latin typeface="Inter"/>
                <a:ea typeface="Inter"/>
                <a:cs typeface="Inter"/>
                <a:sym typeface="Inter"/>
              </a:rPr>
              <a:t>Energy consumption by month, by week</a:t>
            </a:r>
            <a:endParaRPr b="0" i="0" sz="2500" u="none" cap="none" strike="noStrike">
              <a:solidFill>
                <a:srgbClr val="0E344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451" name="Google Shape;451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452" name="Google Shape;452;p67"/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53" name="Google Shape;453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4400" y="1088809"/>
            <a:ext cx="3032033" cy="3650816"/>
          </a:xfrm>
          <a:prstGeom prst="rect">
            <a:avLst/>
          </a:prstGeom>
          <a:noFill/>
          <a:ln>
            <a:noFill/>
          </a:ln>
        </p:spPr>
      </p:pic>
      <p:pic>
        <p:nvPicPr>
          <p:cNvPr id="454" name="Google Shape;454;p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76350" y="1274550"/>
            <a:ext cx="2953275" cy="3465075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Google Shape;455;p67"/>
          <p:cNvSpPr txBox="1"/>
          <p:nvPr/>
        </p:nvSpPr>
        <p:spPr>
          <a:xfrm>
            <a:off x="2864800" y="2110875"/>
            <a:ext cx="5376000" cy="2303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WRONG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68"/>
          <p:cNvSpPr txBox="1"/>
          <p:nvPr>
            <p:ph idx="4294967295" type="ctrTitle"/>
          </p:nvPr>
        </p:nvSpPr>
        <p:spPr>
          <a:xfrm>
            <a:off x="1192676" y="403300"/>
            <a:ext cx="6716100" cy="5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en" sz="2500" u="none" cap="none" strike="noStrike">
                <a:solidFill>
                  <a:srgbClr val="0E3449"/>
                </a:solidFill>
                <a:latin typeface="Inter"/>
                <a:ea typeface="Inter"/>
                <a:cs typeface="Inter"/>
                <a:sym typeface="Inter"/>
              </a:rPr>
              <a:t>Energy consumption by week and weekend</a:t>
            </a:r>
            <a:endParaRPr b="0" i="0" sz="2500" u="none" cap="none" strike="noStrike">
              <a:solidFill>
                <a:srgbClr val="0E344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461" name="Google Shape;461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462" name="Google Shape;462;p68"/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63" name="Google Shape;463;p6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77660" y="1050134"/>
            <a:ext cx="5679047" cy="3650816"/>
          </a:xfrm>
          <a:prstGeom prst="rect">
            <a:avLst/>
          </a:prstGeom>
          <a:noFill/>
          <a:ln>
            <a:noFill/>
          </a:ln>
        </p:spPr>
      </p:pic>
      <p:sp>
        <p:nvSpPr>
          <p:cNvPr id="464" name="Google Shape;464;p68"/>
          <p:cNvSpPr txBox="1"/>
          <p:nvPr/>
        </p:nvSpPr>
        <p:spPr>
          <a:xfrm>
            <a:off x="2864800" y="2110875"/>
            <a:ext cx="5376000" cy="2303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WRONG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69"/>
          <p:cNvSpPr txBox="1"/>
          <p:nvPr>
            <p:ph idx="4294967295" type="ctrTitle"/>
          </p:nvPr>
        </p:nvSpPr>
        <p:spPr>
          <a:xfrm>
            <a:off x="1192676" y="403300"/>
            <a:ext cx="6716100" cy="5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en" sz="2500" u="none" cap="none" strike="noStrike">
                <a:solidFill>
                  <a:srgbClr val="0E3449"/>
                </a:solidFill>
                <a:latin typeface="Inter"/>
                <a:ea typeface="Inter"/>
                <a:cs typeface="Inter"/>
                <a:sym typeface="Inter"/>
              </a:rPr>
              <a:t>Daily energy generation and consumption</a:t>
            </a:r>
            <a:endParaRPr b="0" i="0" sz="2500" u="none" cap="none" strike="noStrike">
              <a:solidFill>
                <a:srgbClr val="0E344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470" name="Google Shape;470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471" name="Google Shape;471;p69"/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72" name="Google Shape;472;p6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92685" y="1036100"/>
            <a:ext cx="6221958" cy="365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9"/>
          <p:cNvSpPr/>
          <p:nvPr/>
        </p:nvSpPr>
        <p:spPr>
          <a:xfrm>
            <a:off x="5500" y="-17775"/>
            <a:ext cx="3335400" cy="51612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29"/>
          <p:cNvSpPr txBox="1"/>
          <p:nvPr>
            <p:ph type="title"/>
          </p:nvPr>
        </p:nvSpPr>
        <p:spPr>
          <a:xfrm>
            <a:off x="390600" y="1138675"/>
            <a:ext cx="2513100" cy="197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2400">
                <a:solidFill>
                  <a:srgbClr val="015955"/>
                </a:solidFill>
                <a:latin typeface="Inter"/>
                <a:ea typeface="Inter"/>
                <a:cs typeface="Inter"/>
                <a:sym typeface="Inter"/>
              </a:rPr>
              <a:t>Contexte :</a:t>
            </a:r>
            <a:endParaRPr b="1" sz="2400">
              <a:solidFill>
                <a:srgbClr val="015955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400">
              <a:solidFill>
                <a:srgbClr val="015955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400">
                <a:solidFill>
                  <a:srgbClr val="FF00FF"/>
                </a:solidFill>
                <a:latin typeface="Inter"/>
                <a:ea typeface="Inter"/>
                <a:cs typeface="Inter"/>
                <a:sym typeface="Inter"/>
              </a:rPr>
              <a:t>Transition énergétique</a:t>
            </a:r>
            <a:r>
              <a:rPr lang="en" sz="2400">
                <a:solidFill>
                  <a:srgbClr val="015955"/>
                </a:solidFill>
                <a:latin typeface="Inter"/>
                <a:ea typeface="Inter"/>
                <a:cs typeface="Inter"/>
                <a:sym typeface="Inter"/>
              </a:rPr>
              <a:t>.</a:t>
            </a:r>
            <a:endParaRPr sz="2400">
              <a:solidFill>
                <a:srgbClr val="015955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400">
                <a:solidFill>
                  <a:srgbClr val="015955"/>
                </a:solidFill>
                <a:latin typeface="Inter"/>
                <a:ea typeface="Inter"/>
                <a:cs typeface="Inter"/>
                <a:sym typeface="Inter"/>
              </a:rPr>
              <a:t>  </a:t>
            </a:r>
            <a:endParaRPr sz="2400">
              <a:solidFill>
                <a:srgbClr val="015955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36" name="Google Shape;136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9"/>
          <p:cNvSpPr txBox="1"/>
          <p:nvPr/>
        </p:nvSpPr>
        <p:spPr>
          <a:xfrm>
            <a:off x="4218675" y="185800"/>
            <a:ext cx="4712700" cy="464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8" name="Google Shape;138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40900" y="59125"/>
            <a:ext cx="5803099" cy="501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0"/>
          <p:cNvSpPr/>
          <p:nvPr/>
        </p:nvSpPr>
        <p:spPr>
          <a:xfrm>
            <a:off x="5500" y="-17775"/>
            <a:ext cx="4884600" cy="51612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30"/>
          <p:cNvSpPr txBox="1"/>
          <p:nvPr>
            <p:ph type="title"/>
          </p:nvPr>
        </p:nvSpPr>
        <p:spPr>
          <a:xfrm>
            <a:off x="390600" y="1138675"/>
            <a:ext cx="4509900" cy="32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2400">
                <a:solidFill>
                  <a:srgbClr val="015955"/>
                </a:solidFill>
                <a:latin typeface="Inter"/>
                <a:ea typeface="Inter"/>
                <a:cs typeface="Inter"/>
                <a:sym typeface="Inter"/>
              </a:rPr>
              <a:t>Méthodologie adoptée:</a:t>
            </a:r>
            <a:endParaRPr sz="2400">
              <a:solidFill>
                <a:srgbClr val="015955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400">
                <a:solidFill>
                  <a:srgbClr val="015955"/>
                </a:solidFill>
                <a:latin typeface="Inter"/>
                <a:ea typeface="Inter"/>
                <a:cs typeface="Inter"/>
                <a:sym typeface="Inter"/>
              </a:rPr>
              <a:t>  </a:t>
            </a:r>
            <a:endParaRPr sz="2400">
              <a:solidFill>
                <a:srgbClr val="015955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45" name="Google Shape;145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30"/>
          <p:cNvSpPr txBox="1"/>
          <p:nvPr/>
        </p:nvSpPr>
        <p:spPr>
          <a:xfrm>
            <a:off x="4890100" y="632675"/>
            <a:ext cx="4079400" cy="409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15955"/>
              </a:buClr>
              <a:buSzPts val="2400"/>
              <a:buFont typeface="Inter"/>
              <a:buChar char="●"/>
            </a:pPr>
            <a:r>
              <a:rPr b="0" i="0" lang="en" sz="2400" u="none" cap="none" strike="noStrike">
                <a:solidFill>
                  <a:srgbClr val="015955"/>
                </a:solidFill>
                <a:latin typeface="Inter"/>
                <a:ea typeface="Inter"/>
                <a:cs typeface="Inter"/>
                <a:sym typeface="Inter"/>
              </a:rPr>
              <a:t>Recherche les données</a:t>
            </a:r>
            <a:endParaRPr b="0" i="0" sz="2400" u="none" cap="none" strike="noStrike">
              <a:solidFill>
                <a:srgbClr val="015955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810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15955"/>
              </a:buClr>
              <a:buSzPts val="2400"/>
              <a:buFont typeface="Inter"/>
              <a:buChar char="●"/>
            </a:pPr>
            <a:r>
              <a:rPr b="0" i="0" lang="en" sz="2400" u="none" cap="none" strike="noStrike">
                <a:solidFill>
                  <a:srgbClr val="015955"/>
                </a:solidFill>
                <a:latin typeface="Inter"/>
                <a:ea typeface="Inter"/>
                <a:cs typeface="Inter"/>
                <a:sym typeface="Inter"/>
              </a:rPr>
              <a:t>EDA</a:t>
            </a:r>
            <a:endParaRPr b="0" i="0" sz="2400" u="none" cap="none" strike="noStrike">
              <a:solidFill>
                <a:srgbClr val="015955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810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15955"/>
              </a:buClr>
              <a:buSzPts val="2400"/>
              <a:buFont typeface="Inter"/>
              <a:buChar char="●"/>
            </a:pPr>
            <a:r>
              <a:rPr b="0" i="0" lang="en" sz="2400" u="none" cap="none" strike="noStrike">
                <a:solidFill>
                  <a:srgbClr val="015955"/>
                </a:solidFill>
                <a:latin typeface="Inter"/>
                <a:ea typeface="Inter"/>
                <a:cs typeface="Inter"/>
                <a:sym typeface="Inter"/>
              </a:rPr>
              <a:t>Modélisation</a:t>
            </a:r>
            <a:endParaRPr b="0" i="0" sz="2400" u="none" cap="none" strike="noStrike">
              <a:solidFill>
                <a:srgbClr val="015955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810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15955"/>
              </a:buClr>
              <a:buSzPts val="2400"/>
              <a:buFont typeface="Inter"/>
              <a:buChar char="○"/>
            </a:pPr>
            <a:r>
              <a:rPr b="0" i="0" lang="en" sz="2400" u="none" cap="none" strike="noStrike">
                <a:solidFill>
                  <a:srgbClr val="015955"/>
                </a:solidFill>
                <a:latin typeface="Inter"/>
                <a:ea typeface="Inter"/>
                <a:cs typeface="Inter"/>
                <a:sym typeface="Inter"/>
              </a:rPr>
              <a:t>Feature selection</a:t>
            </a:r>
            <a:endParaRPr b="0" i="0" sz="2400" u="none" cap="none" strike="noStrike">
              <a:solidFill>
                <a:srgbClr val="015955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810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15955"/>
              </a:buClr>
              <a:buSzPts val="2400"/>
              <a:buFont typeface="Inter"/>
              <a:buChar char="●"/>
            </a:pPr>
            <a:r>
              <a:rPr b="0" i="0" lang="en" sz="2400" u="none" cap="none" strike="noStrike">
                <a:solidFill>
                  <a:srgbClr val="015955"/>
                </a:solidFill>
                <a:latin typeface="Inter"/>
                <a:ea typeface="Inter"/>
                <a:cs typeface="Inter"/>
                <a:sym typeface="Inter"/>
              </a:rPr>
              <a:t>Résultats</a:t>
            </a:r>
            <a:endParaRPr b="0" i="0" sz="2400" u="none" cap="none" strike="noStrike">
              <a:solidFill>
                <a:srgbClr val="015955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810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15955"/>
              </a:buClr>
              <a:buSzPts val="2400"/>
              <a:buFont typeface="Inter"/>
              <a:buChar char="●"/>
            </a:pPr>
            <a:r>
              <a:rPr b="0" i="0" lang="en" sz="2400" u="none" cap="none" strike="noStrike">
                <a:solidFill>
                  <a:srgbClr val="015955"/>
                </a:solidFill>
                <a:latin typeface="Inter"/>
                <a:ea typeface="Inter"/>
                <a:cs typeface="Inter"/>
                <a:sym typeface="Inter"/>
              </a:rPr>
              <a:t>Conclusions</a:t>
            </a:r>
            <a:endParaRPr b="0" i="0" sz="2400" u="none" cap="none" strike="noStrike">
              <a:solidFill>
                <a:srgbClr val="015955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5955"/>
              </a:buClr>
              <a:buSzPts val="2400"/>
              <a:buFont typeface="Inter"/>
              <a:buChar char="●"/>
            </a:pPr>
            <a:r>
              <a:rPr lang="en" sz="2400">
                <a:solidFill>
                  <a:srgbClr val="015955"/>
                </a:solidFill>
                <a:latin typeface="Inter"/>
                <a:ea typeface="Inter"/>
                <a:cs typeface="Inter"/>
                <a:sym typeface="Inter"/>
              </a:rPr>
              <a:t>Recherche les données</a:t>
            </a:r>
            <a:endParaRPr sz="2400">
              <a:solidFill>
                <a:srgbClr val="015955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52" name="Google Shape;152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2"/>
          <p:cNvSpPr txBox="1"/>
          <p:nvPr>
            <p:ph idx="4294967295" type="ctrTitle"/>
          </p:nvPr>
        </p:nvSpPr>
        <p:spPr>
          <a:xfrm>
            <a:off x="1192664" y="403309"/>
            <a:ext cx="6249000" cy="5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en" sz="2500" u="none" cap="none" strike="noStrike">
                <a:solidFill>
                  <a:srgbClr val="0E3449"/>
                </a:solidFill>
                <a:latin typeface="Inter"/>
                <a:ea typeface="Inter"/>
                <a:cs typeface="Inter"/>
                <a:sym typeface="Inter"/>
              </a:rPr>
              <a:t>Les données</a:t>
            </a:r>
            <a:endParaRPr b="0" i="0" sz="2500" u="none" cap="none" strike="noStrike">
              <a:solidFill>
                <a:srgbClr val="0E344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58" name="Google Shape;158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32"/>
          <p:cNvSpPr txBox="1"/>
          <p:nvPr>
            <p:ph idx="1" type="body"/>
          </p:nvPr>
        </p:nvSpPr>
        <p:spPr>
          <a:xfrm>
            <a:off x="463375" y="1239475"/>
            <a:ext cx="7416600" cy="11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015955"/>
                </a:solidFill>
                <a:latin typeface="Inter"/>
                <a:ea typeface="Inter"/>
                <a:cs typeface="Inter"/>
                <a:sym typeface="Inter"/>
              </a:rPr>
              <a:t>Les données de ce projet proviennent de l’API de Ausgrid et concernent concernent 300 foyers équipés de systèmes solaires sur le toit.</a:t>
            </a:r>
            <a:endParaRPr sz="1400"/>
          </a:p>
        </p:txBody>
      </p:sp>
      <p:pic>
        <p:nvPicPr>
          <p:cNvPr descr="Une image contenant horloge&#10;&#10;Description générée automatiquement" id="160" name="Google Shape;160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84397" y="212536"/>
            <a:ext cx="1895708" cy="9265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1" name="Google Shape;161;p32"/>
          <p:cNvGrpSpPr/>
          <p:nvPr/>
        </p:nvGrpSpPr>
        <p:grpSpPr>
          <a:xfrm>
            <a:off x="10225" y="1954004"/>
            <a:ext cx="9144000" cy="3189421"/>
            <a:chOff x="10225" y="1954004"/>
            <a:chExt cx="9144000" cy="3189421"/>
          </a:xfrm>
        </p:grpSpPr>
        <p:sp>
          <p:nvSpPr>
            <p:cNvPr id="162" name="Google Shape;162;p32"/>
            <p:cNvSpPr/>
            <p:nvPr/>
          </p:nvSpPr>
          <p:spPr>
            <a:xfrm>
              <a:off x="10225" y="4892025"/>
              <a:ext cx="9144000" cy="251400"/>
            </a:xfrm>
            <a:prstGeom prst="rect">
              <a:avLst/>
            </a:prstGeom>
            <a:solidFill>
              <a:srgbClr val="C3F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Une image contenant texte, carte&#10;&#10;Description générée automatiquement" id="163" name="Google Shape;163;p3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435802" y="1954004"/>
              <a:ext cx="2418350" cy="27212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4" name="Google Shape;164;p3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537632" y="2571750"/>
              <a:ext cx="2313318" cy="2015475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65" name="Google Shape;165;p32"/>
            <p:cNvCxnSpPr/>
            <p:nvPr/>
          </p:nvCxnSpPr>
          <p:spPr>
            <a:xfrm flipH="1" rot="10800000">
              <a:off x="5607000" y="2566425"/>
              <a:ext cx="950400" cy="926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6" name="Google Shape;166;p32"/>
            <p:cNvCxnSpPr>
              <a:endCxn id="163" idx="2"/>
            </p:cNvCxnSpPr>
            <p:nvPr/>
          </p:nvCxnSpPr>
          <p:spPr>
            <a:xfrm>
              <a:off x="5511977" y="4027602"/>
              <a:ext cx="2133000" cy="647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pic>
          <p:nvPicPr>
            <p:cNvPr id="167" name="Google Shape;167;p32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320975" y="2665575"/>
              <a:ext cx="3064250" cy="1827825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68" name="Google Shape;168;p32"/>
            <p:cNvCxnSpPr/>
            <p:nvPr/>
          </p:nvCxnSpPr>
          <p:spPr>
            <a:xfrm flipH="1" rot="10800000">
              <a:off x="2898650" y="2626025"/>
              <a:ext cx="641400" cy="1199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9" name="Google Shape;169;p32"/>
            <p:cNvCxnSpPr/>
            <p:nvPr/>
          </p:nvCxnSpPr>
          <p:spPr>
            <a:xfrm>
              <a:off x="2863025" y="4098950"/>
              <a:ext cx="689100" cy="451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3"/>
          <p:cNvSpPr txBox="1"/>
          <p:nvPr>
            <p:ph idx="4294967295" type="ctrTitle"/>
          </p:nvPr>
        </p:nvSpPr>
        <p:spPr>
          <a:xfrm>
            <a:off x="1192664" y="403309"/>
            <a:ext cx="6249000" cy="5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en" sz="2500" u="none" cap="none" strike="noStrike">
                <a:solidFill>
                  <a:srgbClr val="0E3449"/>
                </a:solidFill>
                <a:latin typeface="Inter"/>
                <a:ea typeface="Inter"/>
                <a:cs typeface="Inter"/>
                <a:sym typeface="Inter"/>
              </a:rPr>
              <a:t>Pour les données météorologiques</a:t>
            </a:r>
            <a:endParaRPr b="0" i="0" sz="2500" u="none" cap="none" strike="noStrike">
              <a:solidFill>
                <a:srgbClr val="0E344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75" name="Google Shape;175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33"/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33"/>
          <p:cNvSpPr txBox="1"/>
          <p:nvPr>
            <p:ph idx="1" type="body"/>
          </p:nvPr>
        </p:nvSpPr>
        <p:spPr>
          <a:xfrm>
            <a:off x="311700" y="1152475"/>
            <a:ext cx="8244900" cy="11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Nous avons utilisé les informations météorologiques de DarkSky.net. Nous avons fait du web-scraping pour obtenir 3 ans de données météo, température, indice UV, neige.</a:t>
            </a:r>
            <a:endParaRPr/>
          </a:p>
        </p:txBody>
      </p:sp>
      <p:pic>
        <p:nvPicPr>
          <p:cNvPr id="178" name="Google Shape;178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52300" y="2166275"/>
            <a:ext cx="5604299" cy="24744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